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5"/>
  </p:sldMasterIdLst>
  <p:notesMasterIdLst>
    <p:notesMasterId r:id="rId15"/>
  </p:notesMasterIdLst>
  <p:handoutMasterIdLst>
    <p:handoutMasterId r:id="rId16"/>
  </p:handoutMasterIdLst>
  <p:sldIdLst>
    <p:sldId id="258" r:id="rId6"/>
    <p:sldId id="257" r:id="rId7"/>
    <p:sldId id="264" r:id="rId8"/>
    <p:sldId id="259" r:id="rId9"/>
    <p:sldId id="260" r:id="rId10"/>
    <p:sldId id="261" r:id="rId11"/>
    <p:sldId id="262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11-May-26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A4949A-166C-40C6-90DC-BA5201617BD4}"/>
              </a:ext>
            </a:extLst>
          </p:cNvPr>
          <p:cNvSpPr/>
          <p:nvPr/>
        </p:nvSpPr>
        <p:spPr>
          <a:xfrm>
            <a:off x="578960" y="2048231"/>
            <a:ext cx="1052686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</a:rPr>
              <a:t>User Guide to</a:t>
            </a:r>
          </a:p>
          <a:p>
            <a:pPr algn="ctr"/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Accepting New Assets in GSM</a:t>
            </a:r>
          </a:p>
          <a:p>
            <a:pPr algn="ctr"/>
            <a:endParaRPr lang="en-GB" sz="4000" b="1" dirty="0">
              <a:solidFill>
                <a:srgbClr val="0070C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GSM function required: Procurement Requestor</a:t>
            </a:r>
            <a:endParaRPr lang="en-GB" sz="2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5914" y="5933078"/>
            <a:ext cx="3759539" cy="365125"/>
          </a:xfrm>
        </p:spPr>
        <p:txBody>
          <a:bodyPr/>
          <a:lstStyle/>
          <a:p>
            <a:pPr algn="ctr"/>
            <a:r>
              <a:rPr lang="en-GB" sz="2400" b="1" dirty="0">
                <a:latin typeface="Arial" panose="020B0604020202020204" pitchFamily="34" charset="0"/>
                <a:ea typeface="SimSun" panose="02010600030101010101" pitchFamily="2" charset="-122"/>
              </a:rPr>
              <a:t>OSS.SOP.XIII.2U2</a:t>
            </a: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1" y="445273"/>
            <a:ext cx="10571998" cy="5322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sz="1800" dirty="0">
                <a:solidFill>
                  <a:srgbClr val="0070C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These are the steps shown in the following slides for accepting equipment deliveries in GSM</a:t>
            </a:r>
            <a:endParaRPr lang="en-GB" sz="1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0909" y="1367624"/>
            <a:ext cx="7545787" cy="5589768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endParaRPr lang="en-GB" sz="1400" b="1" dirty="0"/>
          </a:p>
          <a:p>
            <a:pPr marL="514350" lvl="0" indent="-514350">
              <a:buFont typeface="+mj-lt"/>
              <a:buAutoNum type="arabicPeriod"/>
            </a:pPr>
            <a:endParaRPr lang="en-GB" sz="1400" b="1" dirty="0"/>
          </a:p>
          <a:p>
            <a:pPr>
              <a:buFont typeface="+mj-lt"/>
              <a:buAutoNum type="arabicPeriod"/>
            </a:pPr>
            <a:endParaRPr lang="en-GB" sz="1400" b="1" dirty="0"/>
          </a:p>
          <a:p>
            <a:pPr>
              <a:buFont typeface="+mj-lt"/>
              <a:buAutoNum type="arabicPeriod"/>
            </a:pPr>
            <a:endParaRPr lang="en-GB" sz="1400" b="1" dirty="0"/>
          </a:p>
          <a:p>
            <a:pPr>
              <a:buFont typeface="+mj-lt"/>
              <a:buAutoNum type="arabicPeriod"/>
            </a:pPr>
            <a:endParaRPr lang="en-GB" sz="1400" b="1" dirty="0"/>
          </a:p>
          <a:p>
            <a:pPr>
              <a:buFont typeface="+mj-lt"/>
              <a:buAutoNum type="arabicPeriod"/>
            </a:pPr>
            <a:r>
              <a:rPr lang="en-GB" sz="1400" b="1" dirty="0"/>
              <a:t>Select the GSM function Procurement Requestor </a:t>
            </a:r>
          </a:p>
          <a:p>
            <a:pPr>
              <a:buFont typeface="+mj-lt"/>
              <a:buAutoNum type="arabicPeriod"/>
            </a:pPr>
            <a:r>
              <a:rPr lang="en-GB" sz="1400" b="1" dirty="0"/>
              <a:t>Select WHO Registrations  </a:t>
            </a:r>
          </a:p>
          <a:p>
            <a:pPr>
              <a:buFont typeface="+mj-lt"/>
              <a:buAutoNum type="arabicPeriod"/>
            </a:pPr>
            <a:r>
              <a:rPr lang="en-GB" sz="1600" b="1" dirty="0"/>
              <a:t>Enter the PO number of the asset </a:t>
            </a:r>
          </a:p>
          <a:p>
            <a:pPr>
              <a:buFont typeface="+mj-lt"/>
              <a:buAutoNum type="arabicPeriod"/>
            </a:pPr>
            <a:r>
              <a:rPr lang="en-GB" sz="1600" b="1" dirty="0"/>
              <a:t>Click Go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C</a:t>
            </a:r>
            <a:r>
              <a:rPr lang="en-GB" sz="1600" b="1" dirty="0"/>
              <a:t>lick Show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Click             of the selected item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Click </a:t>
            </a:r>
            <a:endParaRPr lang="en-GB" sz="1600" b="1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Enter the accepted qty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Select the Asset Minor Category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Warranty Duration 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Barcode Number 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Serial Number </a:t>
            </a:r>
            <a:r>
              <a:rPr lang="en-GB" sz="1600" b="1" dirty="0"/>
              <a:t>(Chassis No. for vehicles)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Choose Accept 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Brand Name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Model 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Enter the Warranty Start Date 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Select Custodian Name </a:t>
            </a:r>
            <a:endParaRPr lang="en-GB" sz="1600" b="1" dirty="0"/>
          </a:p>
          <a:p>
            <a:pPr>
              <a:buFont typeface="+mj-lt"/>
              <a:buAutoNum type="arabicPeriod"/>
            </a:pPr>
            <a:r>
              <a:rPr lang="en-US" sz="1600" b="1" dirty="0"/>
              <a:t>Click Save</a:t>
            </a:r>
            <a:endParaRPr lang="en-GB" sz="1600" b="1" dirty="0"/>
          </a:p>
          <a:p>
            <a:pPr>
              <a:buFont typeface="+mj-lt"/>
              <a:buAutoNum type="arabicPeriod"/>
            </a:pPr>
            <a:r>
              <a:rPr lang="en-GB" sz="1600" b="1" dirty="0"/>
              <a:t>Notice the confirmation message “Asset Barcode Details are saved”</a:t>
            </a:r>
          </a:p>
          <a:p>
            <a:pPr marL="0" indent="0">
              <a:buNone/>
            </a:pPr>
            <a:endParaRPr lang="en-GB" sz="1400" dirty="0"/>
          </a:p>
          <a:p>
            <a:pPr lvl="0"/>
            <a:endParaRPr lang="en-GB" sz="2600" dirty="0"/>
          </a:p>
          <a:p>
            <a:pPr lvl="0"/>
            <a:endParaRPr lang="en-GB" sz="2600" dirty="0"/>
          </a:p>
          <a:p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7993A23-24CB-4DCF-B252-DE2FC58C4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289" y="3099084"/>
            <a:ext cx="295375" cy="27765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1E637E9-BEFD-4053-9704-F490AB7E14B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672289" y="3370334"/>
            <a:ext cx="295376" cy="22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69C20-3C59-4758-9CF8-5827A3FEE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772610"/>
          </a:xfrm>
        </p:spPr>
        <p:txBody>
          <a:bodyPr/>
          <a:lstStyle/>
          <a:p>
            <a:r>
              <a:rPr lang="en-GB" sz="3600" dirty="0">
                <a:solidFill>
                  <a:srgbClr val="0070C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Accepting new equipment in GSM</a:t>
            </a:r>
            <a:endParaRPr lang="en-GB" sz="3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F9E7D8-D48A-4E77-A0D6-183829A928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4932" y="3223147"/>
            <a:ext cx="5146730" cy="205869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DAE17BD-2309-4642-9F84-7795E9B8592D}"/>
              </a:ext>
            </a:extLst>
          </p:cNvPr>
          <p:cNvSpPr/>
          <p:nvPr/>
        </p:nvSpPr>
        <p:spPr>
          <a:xfrm>
            <a:off x="8178764" y="1528270"/>
            <a:ext cx="2804983" cy="107723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Select GSM function 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Procurement Requestor </a:t>
            </a:r>
          </a:p>
          <a:p>
            <a:pPr lvl="0"/>
            <a:endParaRPr lang="en-GB" sz="1200" b="1" dirty="0">
              <a:solidFill>
                <a:schemeClr val="bg1"/>
              </a:solidFill>
            </a:endParaRP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then select</a:t>
            </a:r>
          </a:p>
          <a:p>
            <a:pPr lvl="0"/>
            <a:r>
              <a:rPr lang="en-GB" sz="1200" b="1" dirty="0">
                <a:solidFill>
                  <a:schemeClr val="bg1"/>
                </a:solidFill>
              </a:rPr>
              <a:t>WHO Registration Page 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621265B-BE65-4946-A697-F6580721884A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6954254" y="2066889"/>
            <a:ext cx="1224510" cy="12981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A11E467-F5B2-4879-9CF8-3A53142C7807}"/>
              </a:ext>
            </a:extLst>
          </p:cNvPr>
          <p:cNvCxnSpPr>
            <a:cxnSpLocks/>
          </p:cNvCxnSpPr>
          <p:nvPr/>
        </p:nvCxnSpPr>
        <p:spPr>
          <a:xfrm flipH="1">
            <a:off x="6954254" y="2672378"/>
            <a:ext cx="1376911" cy="10011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397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4F94769F-B241-4508-B67E-97BF56B4A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416" y="734479"/>
            <a:ext cx="10842133" cy="4792381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66024D0-4BC3-4252-B06B-8EE5885DBD0D}"/>
              </a:ext>
            </a:extLst>
          </p:cNvPr>
          <p:cNvSpPr/>
          <p:nvPr/>
        </p:nvSpPr>
        <p:spPr>
          <a:xfrm>
            <a:off x="6777204" y="1661571"/>
            <a:ext cx="2079321" cy="70265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b="1" dirty="0">
                <a:solidFill>
                  <a:schemeClr val="bg1"/>
                </a:solidFill>
              </a:rPr>
              <a:t>Enter the PO number of the asset and press Go 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B028C5-1B42-4F51-9E83-716FFB913AA6}"/>
              </a:ext>
            </a:extLst>
          </p:cNvPr>
          <p:cNvCxnSpPr>
            <a:cxnSpLocks/>
          </p:cNvCxnSpPr>
          <p:nvPr/>
        </p:nvCxnSpPr>
        <p:spPr>
          <a:xfrm flipH="1">
            <a:off x="6287512" y="2012896"/>
            <a:ext cx="631179" cy="150713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F969E19-C493-4DB7-B090-84E58570E41F}"/>
              </a:ext>
            </a:extLst>
          </p:cNvPr>
          <p:cNvCxnSpPr>
            <a:cxnSpLocks/>
          </p:cNvCxnSpPr>
          <p:nvPr/>
        </p:nvCxnSpPr>
        <p:spPr>
          <a:xfrm flipH="1">
            <a:off x="6287512" y="2257678"/>
            <a:ext cx="2152482" cy="254077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DC17D72-BA06-40E5-B844-C880DE3C7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13" y="753875"/>
            <a:ext cx="11471781" cy="522077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4AA55F9-323E-438A-9742-43E14A0CB967}"/>
              </a:ext>
            </a:extLst>
          </p:cNvPr>
          <p:cNvSpPr/>
          <p:nvPr/>
        </p:nvSpPr>
        <p:spPr>
          <a:xfrm>
            <a:off x="7655398" y="1654959"/>
            <a:ext cx="2079321" cy="70265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 b="1" dirty="0">
                <a:solidFill>
                  <a:schemeClr val="bg1"/>
                </a:solidFill>
              </a:rPr>
              <a:t>C</a:t>
            </a:r>
            <a:r>
              <a:rPr lang="en-GB" sz="1200" b="1" dirty="0">
                <a:solidFill>
                  <a:schemeClr val="bg1"/>
                </a:solidFill>
              </a:rPr>
              <a:t>lick            of the select item 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9FAC9BC-3956-429A-ACC2-7E4510652718}"/>
              </a:ext>
            </a:extLst>
          </p:cNvPr>
          <p:cNvCxnSpPr>
            <a:cxnSpLocks/>
          </p:cNvCxnSpPr>
          <p:nvPr/>
        </p:nvCxnSpPr>
        <p:spPr>
          <a:xfrm>
            <a:off x="9637295" y="2357609"/>
            <a:ext cx="1299515" cy="2060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8A4812E-F87E-41CE-A9FF-3B4F1E4100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4992" y="1827717"/>
            <a:ext cx="415394" cy="357134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EA43CD4-B53C-B03F-B48F-8AE865E597DC}"/>
              </a:ext>
            </a:extLst>
          </p:cNvPr>
          <p:cNvSpPr/>
          <p:nvPr/>
        </p:nvSpPr>
        <p:spPr>
          <a:xfrm>
            <a:off x="451513" y="270857"/>
            <a:ext cx="9984281" cy="45938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CH" sz="1200" b="1" dirty="0">
                <a:solidFill>
                  <a:schemeClr val="bg1"/>
                </a:solidFill>
              </a:rPr>
              <a:t>NOTE THAT FROM 2026, ONLY CAPITAL EQUIPMENT IS TO BE RECORDED IN GSM…I.E.ITEMS WITH A UNIT COST OF USD 20,000 OR MORE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885DC5E-7F38-908F-C1A9-2189C2C3147A}"/>
              </a:ext>
            </a:extLst>
          </p:cNvPr>
          <p:cNvSpPr/>
          <p:nvPr/>
        </p:nvSpPr>
        <p:spPr>
          <a:xfrm rot="5400000">
            <a:off x="5646226" y="4069545"/>
            <a:ext cx="2736694" cy="57915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C3BE97-703B-E97B-5AED-E13E44CF5CC2}"/>
              </a:ext>
            </a:extLst>
          </p:cNvPr>
          <p:cNvSpPr/>
          <p:nvPr/>
        </p:nvSpPr>
        <p:spPr>
          <a:xfrm rot="5400000">
            <a:off x="4941030" y="4145745"/>
            <a:ext cx="2736694" cy="42675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20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4B812F7-4DC5-43E8-9089-D3286B7F3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14" y="1446613"/>
            <a:ext cx="10732797" cy="3469853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A6A9C56-EA67-4CC4-A574-973F39B4D7B0}"/>
              </a:ext>
            </a:extLst>
          </p:cNvPr>
          <p:cNvSpPr/>
          <p:nvPr/>
        </p:nvSpPr>
        <p:spPr>
          <a:xfrm>
            <a:off x="10788318" y="1587469"/>
            <a:ext cx="1240077" cy="56367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200" b="1" dirty="0">
                <a:solidFill>
                  <a:schemeClr val="bg1"/>
                </a:solidFill>
              </a:rPr>
              <a:t>Click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DB1DD1-0641-4DB7-91E8-A69F7AAE988C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11028157" y="2151140"/>
            <a:ext cx="380200" cy="1220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B9E1D95-4E0C-4630-A698-3ED1A0EF7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82515" y="1709914"/>
            <a:ext cx="447675" cy="31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56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9979FC3D-8184-47ED-AEA1-C59448DA98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74" y="902369"/>
            <a:ext cx="11648004" cy="4990890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3C95BD1-A347-4FBF-81D5-FD4CB5371647}"/>
              </a:ext>
            </a:extLst>
          </p:cNvPr>
          <p:cNvSpPr/>
          <p:nvPr/>
        </p:nvSpPr>
        <p:spPr>
          <a:xfrm>
            <a:off x="6322047" y="2719164"/>
            <a:ext cx="2673068" cy="185307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accepted qty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Select the Asset Minor Category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Warranty Duration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Barcode Number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Serial Number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Choose Accept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Brand Name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Model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Enter the Warranty Start Date </a:t>
            </a:r>
          </a:p>
          <a:p>
            <a:pPr marL="228600" lvl="0" indent="-228600">
              <a:buAutoNum type="arabicPeriod"/>
            </a:pPr>
            <a:r>
              <a:rPr lang="en-US" sz="1000" b="1" dirty="0">
                <a:solidFill>
                  <a:schemeClr val="bg1"/>
                </a:solidFill>
              </a:rPr>
              <a:t>Select Custodian Name 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2962AE7-6782-4C2E-8D04-0EB9BFC52DBD}"/>
              </a:ext>
            </a:extLst>
          </p:cNvPr>
          <p:cNvCxnSpPr>
            <a:cxnSpLocks/>
          </p:cNvCxnSpPr>
          <p:nvPr/>
        </p:nvCxnSpPr>
        <p:spPr>
          <a:xfrm>
            <a:off x="11177402" y="4467462"/>
            <a:ext cx="300724" cy="1139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3A78F9-852A-46CA-A8DE-1756D6B3E62A}"/>
              </a:ext>
            </a:extLst>
          </p:cNvPr>
          <p:cNvSpPr/>
          <p:nvPr/>
        </p:nvSpPr>
        <p:spPr>
          <a:xfrm>
            <a:off x="10372219" y="3958403"/>
            <a:ext cx="938436" cy="44506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000" b="1" dirty="0">
                <a:solidFill>
                  <a:schemeClr val="bg1"/>
                </a:solidFill>
              </a:rPr>
              <a:t>Click Save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E0DE1B1-81FA-4F3F-B47D-DE3B837DA4B0}"/>
              </a:ext>
            </a:extLst>
          </p:cNvPr>
          <p:cNvCxnSpPr>
            <a:cxnSpLocks/>
          </p:cNvCxnSpPr>
          <p:nvPr/>
        </p:nvCxnSpPr>
        <p:spPr>
          <a:xfrm flipH="1" flipV="1">
            <a:off x="5522218" y="2667282"/>
            <a:ext cx="875732" cy="1842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9DFE880-FCAA-43D9-97A3-B7BD78F40678}"/>
              </a:ext>
            </a:extLst>
          </p:cNvPr>
          <p:cNvCxnSpPr>
            <a:cxnSpLocks/>
          </p:cNvCxnSpPr>
          <p:nvPr/>
        </p:nvCxnSpPr>
        <p:spPr>
          <a:xfrm flipH="1">
            <a:off x="3488684" y="3078983"/>
            <a:ext cx="2909266" cy="71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3BED5A2-A47B-4F9F-BB0F-61992917BFA8}"/>
              </a:ext>
            </a:extLst>
          </p:cNvPr>
          <p:cNvCxnSpPr>
            <a:cxnSpLocks/>
          </p:cNvCxnSpPr>
          <p:nvPr/>
        </p:nvCxnSpPr>
        <p:spPr>
          <a:xfrm flipH="1" flipV="1">
            <a:off x="5747823" y="3164369"/>
            <a:ext cx="650127" cy="637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14CDD49-3E1A-4CC5-B0DC-778A0B3D5BD6}"/>
              </a:ext>
            </a:extLst>
          </p:cNvPr>
          <p:cNvCxnSpPr>
            <a:cxnSpLocks/>
          </p:cNvCxnSpPr>
          <p:nvPr/>
        </p:nvCxnSpPr>
        <p:spPr>
          <a:xfrm flipH="1">
            <a:off x="1599374" y="3501822"/>
            <a:ext cx="4798576" cy="1510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4D99C70-4E42-4C59-B520-1107F38D410C}"/>
              </a:ext>
            </a:extLst>
          </p:cNvPr>
          <p:cNvCxnSpPr>
            <a:cxnSpLocks/>
          </p:cNvCxnSpPr>
          <p:nvPr/>
        </p:nvCxnSpPr>
        <p:spPr>
          <a:xfrm flipH="1">
            <a:off x="2434780" y="3618153"/>
            <a:ext cx="4062200" cy="1446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BEA1ADE-8359-40A2-B609-C3BFC3574A8C}"/>
              </a:ext>
            </a:extLst>
          </p:cNvPr>
          <p:cNvCxnSpPr>
            <a:cxnSpLocks/>
          </p:cNvCxnSpPr>
          <p:nvPr/>
        </p:nvCxnSpPr>
        <p:spPr>
          <a:xfrm flipH="1">
            <a:off x="4490243" y="3751636"/>
            <a:ext cx="1947782" cy="11164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83BE9FC-008D-4C8B-B45F-E3716222D7FC}"/>
              </a:ext>
            </a:extLst>
          </p:cNvPr>
          <p:cNvCxnSpPr>
            <a:cxnSpLocks/>
          </p:cNvCxnSpPr>
          <p:nvPr/>
        </p:nvCxnSpPr>
        <p:spPr>
          <a:xfrm flipH="1">
            <a:off x="6071984" y="3918101"/>
            <a:ext cx="572522" cy="872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52917DA-D021-45AD-9376-FCA58AD04838}"/>
              </a:ext>
            </a:extLst>
          </p:cNvPr>
          <p:cNvCxnSpPr>
            <a:cxnSpLocks/>
          </p:cNvCxnSpPr>
          <p:nvPr/>
        </p:nvCxnSpPr>
        <p:spPr>
          <a:xfrm>
            <a:off x="6858189" y="4094922"/>
            <a:ext cx="0" cy="822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5863637-4624-47B3-BE4B-7F2EFD533081}"/>
              </a:ext>
            </a:extLst>
          </p:cNvPr>
          <p:cNvCxnSpPr>
            <a:cxnSpLocks/>
          </p:cNvCxnSpPr>
          <p:nvPr/>
        </p:nvCxnSpPr>
        <p:spPr>
          <a:xfrm>
            <a:off x="7218730" y="4234183"/>
            <a:ext cx="121031" cy="447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EDA2117-8356-426B-9677-C87932DF39C2}"/>
              </a:ext>
            </a:extLst>
          </p:cNvPr>
          <p:cNvCxnSpPr>
            <a:cxnSpLocks/>
          </p:cNvCxnSpPr>
          <p:nvPr/>
        </p:nvCxnSpPr>
        <p:spPr>
          <a:xfrm>
            <a:off x="8056614" y="4403464"/>
            <a:ext cx="271805" cy="3870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D181568-A240-4270-957D-AE92289E25F4}"/>
              </a:ext>
            </a:extLst>
          </p:cNvPr>
          <p:cNvSpPr/>
          <p:nvPr/>
        </p:nvSpPr>
        <p:spPr>
          <a:xfrm>
            <a:off x="7218729" y="0"/>
            <a:ext cx="3316749" cy="2132515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000" b="1" dirty="0">
              <a:solidFill>
                <a:schemeClr val="bg1"/>
              </a:solidFill>
            </a:endParaRPr>
          </a:p>
          <a:p>
            <a:pPr lvl="0"/>
            <a:r>
              <a:rPr lang="en-GB" sz="1000" b="1" dirty="0">
                <a:solidFill>
                  <a:schemeClr val="bg1"/>
                </a:solidFill>
              </a:rPr>
              <a:t>Entering the custodian details:</a:t>
            </a:r>
          </a:p>
          <a:p>
            <a:pPr lvl="0"/>
            <a:r>
              <a:rPr lang="en-US" sz="900" dirty="0">
                <a:solidFill>
                  <a:srgbClr val="0070C0"/>
                </a:solidFill>
              </a:rPr>
              <a:t>GSM permits the following choices when recording an item: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70C0"/>
                </a:solidFill>
              </a:rPr>
              <a:t>The Staff Number (e.g. SO641923) for equipment assigned to a WHO staff member (or SSA holder), or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0070C0"/>
                </a:solidFill>
              </a:rPr>
              <a:t>The Staff Number of the 1st level supervisor for equipment assigned to consultants, interns or UNV’s.</a:t>
            </a:r>
          </a:p>
          <a:p>
            <a:pPr lvl="0"/>
            <a:endParaRPr lang="en-US" sz="900" dirty="0">
              <a:solidFill>
                <a:srgbClr val="0070C0"/>
              </a:solidFill>
            </a:endParaRPr>
          </a:p>
          <a:p>
            <a:pPr lvl="0"/>
            <a:r>
              <a:rPr lang="en-US" sz="900" dirty="0">
                <a:solidFill>
                  <a:srgbClr val="0070C0"/>
                </a:solidFill>
              </a:rPr>
              <a:t>NB: The exact user can be entered in the free text field available after the exact location has been entered in GSM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GB" sz="900" dirty="0">
              <a:solidFill>
                <a:srgbClr val="0070C0"/>
              </a:solidFill>
            </a:endParaRPr>
          </a:p>
          <a:p>
            <a:pPr marL="228600" lvl="0" indent="-228600">
              <a:buAutoNum type="arabicPeriod"/>
            </a:pPr>
            <a:endParaRPr lang="en-GB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5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967FE0-E62C-40EC-8BE6-0BAA0C271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14" y="753627"/>
            <a:ext cx="11085828" cy="523147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33C194A-2632-4DF8-A228-D6A7F2F3EF10}"/>
              </a:ext>
            </a:extLst>
          </p:cNvPr>
          <p:cNvSpPr/>
          <p:nvPr/>
        </p:nvSpPr>
        <p:spPr>
          <a:xfrm>
            <a:off x="6093635" y="1368456"/>
            <a:ext cx="2079321" cy="70265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000" b="1" dirty="0">
                <a:solidFill>
                  <a:schemeClr val="bg1"/>
                </a:solidFill>
              </a:rPr>
              <a:t>Notice the Confirmation </a:t>
            </a:r>
          </a:p>
          <a:p>
            <a:pPr lvl="0"/>
            <a:r>
              <a:rPr lang="en-US" sz="1000" b="1" dirty="0">
                <a:solidFill>
                  <a:schemeClr val="bg1"/>
                </a:solidFill>
              </a:rPr>
              <a:t>“Asset Barcode Details are Saved”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C141D6C-9434-485F-B110-7B4F9385C52F}"/>
              </a:ext>
            </a:extLst>
          </p:cNvPr>
          <p:cNvCxnSpPr>
            <a:cxnSpLocks/>
          </p:cNvCxnSpPr>
          <p:nvPr/>
        </p:nvCxnSpPr>
        <p:spPr>
          <a:xfrm flipH="1" flipV="1">
            <a:off x="1932167" y="1368456"/>
            <a:ext cx="4161469" cy="351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652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330" y="717605"/>
            <a:ext cx="10401339" cy="48105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GB" sz="2400" dirty="0">
                <a:solidFill>
                  <a:srgbClr val="002060"/>
                </a:solidFill>
              </a:rPr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CE756F-2526-47F2-A6FE-D4319D2F9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44" y="2170705"/>
            <a:ext cx="8182217" cy="3729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  <a:t>For any questions concerning these steps, please contact your Regional Office fixed assets team, or</a:t>
            </a:r>
          </a:p>
          <a:p>
            <a:pPr marL="0" indent="0">
              <a:buNone/>
            </a:pPr>
            <a:b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</a:br>
            <a:r>
              <a:rPr lang="en-GB" dirty="0">
                <a:latin typeface="Arial" panose="020B0604020202020204" pitchFamily="34" charset="0"/>
                <a:ea typeface="SimSun" panose="02010600030101010101" pitchFamily="2" charset="-122"/>
              </a:rPr>
              <a:t>H</a:t>
            </a:r>
            <a:r>
              <a:rPr lang="en-GB" dirty="0"/>
              <a:t>Q/AMG at     fixedassetshq@who.int</a:t>
            </a:r>
          </a:p>
        </p:txBody>
      </p:sp>
    </p:spTree>
    <p:extLst>
      <p:ext uri="{BB962C8B-B14F-4D97-AF65-F5344CB8AC3E}">
        <p14:creationId xmlns:p14="http://schemas.microsoft.com/office/powerpoint/2010/main" val="1512073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OSS.SOP.XIII.2U2 Accepting New Assets in GSM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</eM_PolicyIDs_S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F5F3E2-5A05-42CB-907B-720FBE569990}">
  <ds:schemaRefs>
    <ds:schemaRef ds:uri="http://purl.org/dc/elements/1.1/"/>
    <ds:schemaRef ds:uri="http://schemas.microsoft.com/office/2006/metadata/properties"/>
    <ds:schemaRef ds:uri="http://schemas.microsoft.com/sharepoint/v4"/>
    <ds:schemaRef ds:uri="http://purl.org/dc/terms/"/>
    <ds:schemaRef ds:uri="4d6ed7a4-92f4-44a7-b26a-261450baff90"/>
    <ds:schemaRef ds:uri="http://schemas.microsoft.com/office/2006/documentManagement/types"/>
    <ds:schemaRef ds:uri="http://schemas.microsoft.com/office/infopath/2007/PartnerControls"/>
    <ds:schemaRef ds:uri="c42180c4-457d-4cd2-985a-4d4a2011628f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5A1647-DC43-4A49-9AFA-B152A12EC4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4944DE-4E0C-44AB-BDE2-68AAD92368D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7579CD0-1989-466E-B931-5EB1E529C1D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341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2</vt:lpstr>
      <vt:lpstr>Quotable</vt:lpstr>
      <vt:lpstr>PowerPoint Presentation</vt:lpstr>
      <vt:lpstr>These are the steps shown in the following slides for accepting equipment deliveries in GSM</vt:lpstr>
      <vt:lpstr>Accepting new equipment in GSM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john scanlen</cp:lastModifiedBy>
  <cp:revision>42</cp:revision>
  <dcterms:created xsi:type="dcterms:W3CDTF">2018-11-30T13:48:34Z</dcterms:created>
  <dcterms:modified xsi:type="dcterms:W3CDTF">2026-05-11T09:17:21Z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